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0" r:id="rId3"/>
    <p:sldId id="266" r:id="rId4"/>
    <p:sldId id="263" r:id="rId5"/>
    <p:sldId id="257" r:id="rId6"/>
    <p:sldId id="268" r:id="rId7"/>
    <p:sldId id="274" r:id="rId8"/>
    <p:sldId id="275" r:id="rId9"/>
    <p:sldId id="262" r:id="rId10"/>
    <p:sldId id="271" r:id="rId11"/>
    <p:sldId id="272" r:id="rId12"/>
    <p:sldId id="276" r:id="rId13"/>
    <p:sldId id="270" r:id="rId14"/>
    <p:sldId id="273" r:id="rId15"/>
    <p:sldId id="269" r:id="rId16"/>
    <p:sldId id="261" r:id="rId17"/>
    <p:sldId id="264" r:id="rId18"/>
    <p:sldId id="267" r:id="rId19"/>
    <p:sldId id="265" r:id="rId20"/>
    <p:sldId id="25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A6D84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2510B-7F27-4E6C-AB27-5515BFB63E69}" type="datetimeFigureOut">
              <a:rPr lang="en-SG" smtClean="0"/>
              <a:t>14/11/2018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7E74-07D9-4DF3-ACFF-81C7C8AF2A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298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A0D842-14A6-4AB6-8E01-CF2E50B1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95"/>
          <a:stretch/>
        </p:blipFill>
        <p:spPr>
          <a:xfrm>
            <a:off x="474475" y="0"/>
            <a:ext cx="8669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00B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B05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66C3-DCF9-4A89-87C8-6022D27E4A3A}" type="datetime1">
              <a:rPr lang="en-SG" smtClean="0"/>
              <a:t>14/11/2018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8843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SG"/>
              <a:t>Slide </a:t>
            </a:r>
            <a:fld id="{C35576E4-50CD-4DB5-A9EF-A20CFF62757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5055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1FC6-9395-4F33-AEFC-DE59B9FD991C}" type="datetime1">
              <a:rPr lang="en-SG" smtClean="0"/>
              <a:t>14/11/2018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308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ED224-B4CA-4639-81A5-9EC4FDB1390E}" type="datetime1">
              <a:rPr lang="en-SG" smtClean="0"/>
              <a:t>14/11/2018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421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829A0C-7A07-473E-929F-80D4282E58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1" r="2680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F94D3-5DD9-4FF5-8AC2-F3265DC8C771}" type="datetime1">
              <a:rPr lang="en-SG" smtClean="0"/>
              <a:t>14/11/2018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133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DAC51-5FF2-46D1-8761-48F0D55541FC}" type="datetime1">
              <a:rPr lang="en-SG" smtClean="0"/>
              <a:t>14/11/2018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317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93B1E-CFC0-49F6-920D-8A377530D78E}" type="datetime1">
              <a:rPr lang="en-SG" smtClean="0"/>
              <a:t>14/11/2018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173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3A86-B8E2-4945-8A49-E28E37376344}" type="datetime1">
              <a:rPr lang="en-SG" smtClean="0"/>
              <a:t>14/11/2018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779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7D47-166C-484D-AD30-598FA81831D8}" type="datetime1">
              <a:rPr lang="en-SG" smtClean="0"/>
              <a:t>14/11/2018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933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3248-C8FB-406C-8C09-A5422A93FCC2}" type="datetime1">
              <a:rPr lang="en-SG" smtClean="0"/>
              <a:t>14/11/2018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775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4B17-2C1E-49A6-9A9B-86A9C504F05C}" type="datetime1">
              <a:rPr lang="en-SG" smtClean="0"/>
              <a:t>14/11/2018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026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4A70-F42F-4F4E-8B3A-44420C3CC5A7}" type="datetime1">
              <a:rPr lang="en-SG" smtClean="0"/>
              <a:t>14/11/2018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5576E4-50CD-4DB5-A9EF-A20CFF6275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261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28B54-A9F5-4E3D-BBF2-B3938E59184A}" type="datetime1">
              <a:rPr lang="en-SG" smtClean="0"/>
              <a:t>14/11/2018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F506F8-03E7-440D-891C-0CBBA9C58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88431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rgbClr val="FF0000"/>
                </a:solidFill>
              </a:defRPr>
            </a:lvl1pPr>
          </a:lstStyle>
          <a:p>
            <a:r>
              <a:rPr lang="en-SG"/>
              <a:t>Slide </a:t>
            </a:r>
            <a:fld id="{C35576E4-50CD-4DB5-A9EF-A20CFF62757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68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images-1.medium.com/max/1600/1*fk2ZjHyqYH04rLTgvQYs4A.png" TargetMode="External"/><Relationship Id="rId2" Type="http://schemas.openxmlformats.org/officeDocument/2006/relationships/hyperlink" Target="https://agsft.com/wp-content/uploads/2016/06/FilterBigDat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upload.wikimedia.org/wikipedia/commons/7/7c/Kaggle_logo.p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hank-you-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0/00/Chilean_purse_seine.jpg/300px-Chilean_purse_seine.jpg" TargetMode="External"/><Relationship Id="rId7" Type="http://schemas.openxmlformats.org/officeDocument/2006/relationships/image" Target="../media/image9.jpeg"/><Relationship Id="rId2" Type="http://schemas.openxmlformats.org/officeDocument/2006/relationships/hyperlink" Target="https://worldoceanreview.com/wp-content/uploads/2013/02/wor2_k3c-s75_3-25_verfolgungsjagd_vor_suedkorea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New_Zealand_Sign_Assembly_-_Accident.svg" TargetMode="External"/><Relationship Id="rId3" Type="http://schemas.openxmlformats.org/officeDocument/2006/relationships/hyperlink" Target="https://steamuserimages-a.akamaihd.net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orldoceanreview.com/wp-content/uploads/2013/02/wor2_k3c-s75_3-25_verfolgungsjagd_vor_suedkorea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hyperlink" Target="https://officerofthewatch.files.wordpress.com/2012/09/2012-09-10-figure-1carrier-collision-causes-oil-spill-in-singapore1.jpg?w=610" TargetMode="External"/><Relationship Id="rId9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cdn-images-1.medium.com/max/1600/1*fk2ZjHyqYH04rLTgvQYs4A.png" TargetMode="External"/><Relationship Id="rId4" Type="http://schemas.openxmlformats.org/officeDocument/2006/relationships/hyperlink" Target="https://agsft.com/wp-content/uploads/2016/06/FilterBigData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-images-1.medium.com/max/1600/1*fk2ZjHyqYH04rLTgvQYs4A.png" TargetMode="External"/><Relationship Id="rId4" Type="http://schemas.openxmlformats.org/officeDocument/2006/relationships/hyperlink" Target="https://agsft.com/wp-content/uploads/2016/06/FilterBigData.p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76B7-ACC9-42F0-9434-1BA891D98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23395"/>
            <a:ext cx="4464304" cy="2974442"/>
          </a:xfrm>
        </p:spPr>
        <p:txBody>
          <a:bodyPr>
            <a:normAutofit fontScale="90000"/>
          </a:bodyPr>
          <a:lstStyle/>
          <a:p>
            <a:r>
              <a:rPr lang="en-SG" sz="4400" b="1" dirty="0">
                <a:solidFill>
                  <a:srgbClr val="00B050"/>
                </a:solidFill>
              </a:rPr>
              <a:t>CE7454</a:t>
            </a:r>
            <a:br>
              <a:rPr lang="en-SG" sz="4400" b="1" dirty="0">
                <a:solidFill>
                  <a:srgbClr val="00B050"/>
                </a:solidFill>
              </a:rPr>
            </a:br>
            <a:r>
              <a:rPr lang="en-SG" sz="4400" b="1" dirty="0">
                <a:solidFill>
                  <a:srgbClr val="00B050"/>
                </a:solidFill>
              </a:rPr>
              <a:t>Object Detection of Ship Images using Deep learnin</a:t>
            </a:r>
            <a:r>
              <a:rPr lang="en-SG" sz="4400" b="1" dirty="0"/>
              <a:t>g Techniques</a:t>
            </a:r>
            <a:endParaRPr lang="en-SG" sz="4400" b="1" dirty="0">
              <a:solidFill>
                <a:srgbClr val="00B05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A4B45-5C0C-42EB-A651-F10FBB9DE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672" y="3739856"/>
            <a:ext cx="3362960" cy="442663"/>
          </a:xfrm>
        </p:spPr>
        <p:txBody>
          <a:bodyPr>
            <a:normAutofit/>
          </a:bodyPr>
          <a:lstStyle/>
          <a:p>
            <a:r>
              <a:rPr lang="en-SG" i="1" dirty="0"/>
              <a:t>15 November 2018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E556B3D-5746-427D-B3D3-82385D528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</a:t>
            </a:fld>
            <a:endParaRPr lang="en-SG" dirty="0"/>
          </a:p>
        </p:txBody>
      </p:sp>
      <p:pic>
        <p:nvPicPr>
          <p:cNvPr id="1026" name="Picture 2" descr="Image result for ntu logo">
            <a:extLst>
              <a:ext uri="{FF2B5EF4-FFF2-40B4-BE49-F238E27FC236}">
                <a16:creationId xmlns:a16="http://schemas.microsoft.com/office/drawing/2014/main" id="{4425D97A-C637-4349-AFE6-D147C412B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" y="6054552"/>
            <a:ext cx="1740279" cy="6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223742A-A70A-460F-8CC7-F7D7438CC74E}"/>
              </a:ext>
            </a:extLst>
          </p:cNvPr>
          <p:cNvSpPr txBox="1">
            <a:spLocks/>
          </p:cNvSpPr>
          <p:nvPr/>
        </p:nvSpPr>
        <p:spPr>
          <a:xfrm>
            <a:off x="3571240" y="4981823"/>
            <a:ext cx="3362960" cy="150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Xu Yan,</a:t>
            </a:r>
          </a:p>
          <a:p>
            <a:r>
              <a:rPr lang="en-S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Ong Shen </a:t>
            </a:r>
            <a:r>
              <a:rPr lang="en-S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Hoong</a:t>
            </a:r>
            <a:r>
              <a:rPr lang="en-S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Kevin,</a:t>
            </a:r>
          </a:p>
          <a:p>
            <a:r>
              <a:rPr lang="en-S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Wang Hong Tao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6097B3-192C-4FB8-93BC-9D293CFCEEDB}"/>
              </a:ext>
            </a:extLst>
          </p:cNvPr>
          <p:cNvGrpSpPr/>
          <p:nvPr/>
        </p:nvGrpSpPr>
        <p:grpSpPr>
          <a:xfrm>
            <a:off x="6742762" y="137788"/>
            <a:ext cx="2159391" cy="2807208"/>
            <a:chOff x="6630611" y="220472"/>
            <a:chExt cx="2159391" cy="28072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D64411-5383-4E24-AD79-2179D570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0611" y="220472"/>
              <a:ext cx="2159391" cy="280720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8AC19B-ABF5-4708-9E46-0F22049F0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231" b="17407"/>
            <a:stretch/>
          </p:blipFill>
          <p:spPr>
            <a:xfrm>
              <a:off x="6762653" y="2385736"/>
              <a:ext cx="1906872" cy="641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454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10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620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Acquisition + Exploration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E35A7B-9824-4D72-9AA1-2543C4FBA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0" t="54571" r="5701" b="1543"/>
          <a:stretch/>
        </p:blipFill>
        <p:spPr>
          <a:xfrm>
            <a:off x="256573" y="3544231"/>
            <a:ext cx="7753571" cy="3177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5A30F-178A-467A-A37B-307671D0D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t="54389" r="65862" b="3920"/>
          <a:stretch/>
        </p:blipFill>
        <p:spPr>
          <a:xfrm>
            <a:off x="283463" y="777593"/>
            <a:ext cx="2368297" cy="2723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4C94C9-721F-41C5-BA61-1B36E2A29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30069" r="43800" b="43600"/>
          <a:stretch/>
        </p:blipFill>
        <p:spPr>
          <a:xfrm>
            <a:off x="3192668" y="1225295"/>
            <a:ext cx="5446897" cy="1836893"/>
          </a:xfrm>
          <a:prstGeom prst="rect">
            <a:avLst/>
          </a:prstGeom>
          <a:ln w="57150">
            <a:solidFill>
              <a:srgbClr val="FF66FF"/>
            </a:solidFill>
          </a:ln>
        </p:spPr>
      </p:pic>
    </p:spTree>
    <p:extLst>
      <p:ext uri="{BB962C8B-B14F-4D97-AF65-F5344CB8AC3E}">
        <p14:creationId xmlns:p14="http://schemas.microsoft.com/office/powerpoint/2010/main" val="151057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11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620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Acquisition +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26AFC-4257-4CD2-B0D9-1C4A79777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0" t="38844" r="46400" b="24767"/>
          <a:stretch/>
        </p:blipFill>
        <p:spPr>
          <a:xfrm>
            <a:off x="1696867" y="1345130"/>
            <a:ext cx="4546084" cy="2724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B6DAAD-E3DC-4F5B-A52B-485E8F6D396E}"/>
              </a:ext>
            </a:extLst>
          </p:cNvPr>
          <p:cNvSpPr txBox="1"/>
          <p:nvPr/>
        </p:nvSpPr>
        <p:spPr>
          <a:xfrm>
            <a:off x="524637" y="4558763"/>
            <a:ext cx="8094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chemeClr val="bg1"/>
                </a:solidFill>
              </a:rPr>
              <a:t>Huge Difficulty</a:t>
            </a:r>
            <a:r>
              <a:rPr lang="en-SG" sz="2800" dirty="0">
                <a:solidFill>
                  <a:srgbClr val="92D050"/>
                </a:solidFill>
              </a:rPr>
              <a:t> of Ship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Could be further improved by </a:t>
            </a:r>
            <a:r>
              <a:rPr lang="en-SG" sz="2800" dirty="0">
                <a:solidFill>
                  <a:schemeClr val="bg1"/>
                </a:solidFill>
              </a:rPr>
              <a:t>obtaining more data</a:t>
            </a:r>
          </a:p>
        </p:txBody>
      </p:sp>
    </p:spTree>
    <p:extLst>
      <p:ext uri="{BB962C8B-B14F-4D97-AF65-F5344CB8AC3E}">
        <p14:creationId xmlns:p14="http://schemas.microsoft.com/office/powerpoint/2010/main" val="425434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12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722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Example of Detection Complexity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46B8E-46F2-4273-BF35-A7982A8BC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6" t="23273" r="59300" b="2121"/>
          <a:stretch/>
        </p:blipFill>
        <p:spPr>
          <a:xfrm>
            <a:off x="357157" y="1483994"/>
            <a:ext cx="2479726" cy="5137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B9727C-9557-436B-A2BC-8FDA401CB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06" t="23273" r="20800" b="2121"/>
          <a:stretch/>
        </p:blipFill>
        <p:spPr>
          <a:xfrm>
            <a:off x="3192757" y="1501734"/>
            <a:ext cx="4917971" cy="5119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E2AC6-E27B-4AE3-BABF-97BD421970DF}"/>
              </a:ext>
            </a:extLst>
          </p:cNvPr>
          <p:cNvSpPr txBox="1"/>
          <p:nvPr/>
        </p:nvSpPr>
        <p:spPr>
          <a:xfrm>
            <a:off x="256573" y="869334"/>
            <a:ext cx="809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2 types of complexity</a:t>
            </a:r>
            <a:endParaRPr lang="en-S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13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Preparation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60D6E-729B-4BF4-A7E6-CB7F7E3B3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9" t="56583" r="45906" b="15440"/>
          <a:stretch/>
        </p:blipFill>
        <p:spPr>
          <a:xfrm>
            <a:off x="3669030" y="2272440"/>
            <a:ext cx="5342818" cy="2124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26151-6623-4D43-8FD1-D8E398E18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28" t="56583" r="5800" b="15440"/>
          <a:stretch/>
        </p:blipFill>
        <p:spPr>
          <a:xfrm>
            <a:off x="3675888" y="4585560"/>
            <a:ext cx="5342818" cy="2124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63A9B6-6CFA-44E0-9064-42019EFEAC3B}"/>
              </a:ext>
            </a:extLst>
          </p:cNvPr>
          <p:cNvSpPr txBox="1"/>
          <p:nvPr/>
        </p:nvSpPr>
        <p:spPr>
          <a:xfrm>
            <a:off x="100416" y="887446"/>
            <a:ext cx="8414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Image Requires Balancing to avoid a biased classifier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Easily Generate more ship image data (from </a:t>
            </a:r>
            <a:r>
              <a:rPr lang="en-SG" sz="2800" dirty="0">
                <a:solidFill>
                  <a:schemeClr val="bg1"/>
                </a:solidFill>
              </a:rPr>
              <a:t>30% to ~66%</a:t>
            </a:r>
            <a:r>
              <a:rPr lang="en-SG" sz="2800" dirty="0">
                <a:solidFill>
                  <a:srgbClr val="92D050"/>
                </a:solidFill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62A8E-8D82-4498-890D-08F4B0683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0" t="56583" r="71951" b="15440"/>
          <a:stretch/>
        </p:blipFill>
        <p:spPr>
          <a:xfrm>
            <a:off x="192565" y="3251919"/>
            <a:ext cx="1941692" cy="212495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63E0797-CC18-4631-BC8B-EA6AF91454F0}"/>
              </a:ext>
            </a:extLst>
          </p:cNvPr>
          <p:cNvSpPr/>
          <p:nvPr/>
        </p:nvSpPr>
        <p:spPr>
          <a:xfrm>
            <a:off x="2319856" y="3844181"/>
            <a:ext cx="1173152" cy="11064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7167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14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309B2-E1D8-4E78-BD08-629CAC160BE0}"/>
              </a:ext>
            </a:extLst>
          </p:cNvPr>
          <p:cNvSpPr txBox="1"/>
          <p:nvPr/>
        </p:nvSpPr>
        <p:spPr>
          <a:xfrm>
            <a:off x="256573" y="1078993"/>
            <a:ext cx="83387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chemeClr val="bg1"/>
                </a:solidFill>
              </a:rPr>
              <a:t>CSV Output </a:t>
            </a:r>
            <a:r>
              <a:rPr lang="en-SG" sz="2800" dirty="0">
                <a:solidFill>
                  <a:srgbClr val="92D050"/>
                </a:solidFill>
              </a:rPr>
              <a:t>dictionary of values containing </a:t>
            </a:r>
            <a:r>
              <a:rPr lang="en-SG" sz="2800" dirty="0" err="1">
                <a:solidFill>
                  <a:srgbClr val="92D050"/>
                </a:solidFill>
              </a:rPr>
              <a:t>ImageID</a:t>
            </a:r>
            <a:r>
              <a:rPr lang="en-SG" sz="2800" dirty="0">
                <a:solidFill>
                  <a:srgbClr val="92D050"/>
                </a:solidFill>
              </a:rPr>
              <a:t> and Boundary box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800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Data </a:t>
            </a:r>
            <a:r>
              <a:rPr lang="en-SG" sz="2800" dirty="0">
                <a:solidFill>
                  <a:schemeClr val="bg1"/>
                </a:solidFill>
              </a:rPr>
              <a:t>normalization value </a:t>
            </a:r>
            <a:r>
              <a:rPr lang="en-SG" sz="2800" dirty="0">
                <a:solidFill>
                  <a:srgbClr val="92D050"/>
                </a:solidFill>
              </a:rPr>
              <a:t>is initialized to </a:t>
            </a:r>
            <a:r>
              <a:rPr lang="en-SG" sz="2800" dirty="0">
                <a:solidFill>
                  <a:schemeClr val="bg1"/>
                </a:solidFill>
              </a:rPr>
              <a:t>0.5</a:t>
            </a:r>
            <a:r>
              <a:rPr lang="en-SG" sz="2800" dirty="0">
                <a:solidFill>
                  <a:srgbClr val="92D050"/>
                </a:solidFill>
              </a:rPr>
              <a:t> (standard deviation and mean)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800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Custom library provided (</a:t>
            </a:r>
            <a:r>
              <a:rPr lang="en-SG" sz="2800" dirty="0">
                <a:solidFill>
                  <a:schemeClr val="bg1"/>
                </a:solidFill>
              </a:rPr>
              <a:t>code re-use</a:t>
            </a:r>
            <a:r>
              <a:rPr lang="en-SG" sz="2800" dirty="0">
                <a:solidFill>
                  <a:srgbClr val="92D050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800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Batch prep files for on-the-fly generation of additional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800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34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>
            <a:extLst>
              <a:ext uri="{FF2B5EF4-FFF2-40B4-BE49-F238E27FC236}">
                <a16:creationId xmlns:a16="http://schemas.microsoft.com/office/drawing/2014/main" id="{0CD67C1C-3964-4898-AD7E-3906EF476D96}"/>
              </a:ext>
            </a:extLst>
          </p:cNvPr>
          <p:cNvSpPr/>
          <p:nvPr/>
        </p:nvSpPr>
        <p:spPr>
          <a:xfrm>
            <a:off x="3587700" y="2260965"/>
            <a:ext cx="1978775" cy="1705841"/>
          </a:xfrm>
          <a:prstGeom prst="hexag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F53F7208-B886-4017-9D0D-A245E35E7528}"/>
              </a:ext>
            </a:extLst>
          </p:cNvPr>
          <p:cNvSpPr/>
          <p:nvPr/>
        </p:nvSpPr>
        <p:spPr>
          <a:xfrm>
            <a:off x="5263490" y="3164829"/>
            <a:ext cx="1978775" cy="1705841"/>
          </a:xfrm>
          <a:prstGeom prst="hexagon">
            <a:avLst/>
          </a:prstGeom>
          <a:solidFill>
            <a:srgbClr val="C0C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A830721-6E70-40AA-8074-CD9C4B07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15</a:t>
            </a:fld>
            <a:endParaRPr lang="en-SG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E8F4633D-B09B-46F2-A1F3-E5F3693FAC57}"/>
              </a:ext>
            </a:extLst>
          </p:cNvPr>
          <p:cNvSpPr/>
          <p:nvPr/>
        </p:nvSpPr>
        <p:spPr>
          <a:xfrm>
            <a:off x="6939280" y="2260964"/>
            <a:ext cx="1978775" cy="1705841"/>
          </a:xfrm>
          <a:prstGeom prst="hex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E66759-7BEC-4CBB-B964-65D16D864733}"/>
              </a:ext>
            </a:extLst>
          </p:cNvPr>
          <p:cNvSpPr txBox="1"/>
          <p:nvPr/>
        </p:nvSpPr>
        <p:spPr>
          <a:xfrm>
            <a:off x="4323374" y="14534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1149B9-A0B3-44E7-9782-EB175DC7E861}"/>
              </a:ext>
            </a:extLst>
          </p:cNvPr>
          <p:cNvSpPr txBox="1"/>
          <p:nvPr/>
        </p:nvSpPr>
        <p:spPr>
          <a:xfrm>
            <a:off x="6004251" y="482881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7921BA-DBCE-451B-BB5C-08162AFC208A}"/>
              </a:ext>
            </a:extLst>
          </p:cNvPr>
          <p:cNvSpPr txBox="1"/>
          <p:nvPr/>
        </p:nvSpPr>
        <p:spPr>
          <a:xfrm>
            <a:off x="7749981" y="139025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D1C48D-7023-43B9-9E95-8DB6EA039C4D}"/>
              </a:ext>
            </a:extLst>
          </p:cNvPr>
          <p:cNvSpPr txBox="1"/>
          <p:nvPr/>
        </p:nvSpPr>
        <p:spPr>
          <a:xfrm>
            <a:off x="3880511" y="4049406"/>
            <a:ext cx="141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Train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68FECB-E545-4B9A-8ADB-A1AA6044A37B}"/>
              </a:ext>
            </a:extLst>
          </p:cNvPr>
          <p:cNvSpPr txBox="1"/>
          <p:nvPr/>
        </p:nvSpPr>
        <p:spPr>
          <a:xfrm>
            <a:off x="5499917" y="2427845"/>
            <a:ext cx="153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Test Data Validation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88054-277C-4FA8-9472-8DD3DB6653E3}"/>
              </a:ext>
            </a:extLst>
          </p:cNvPr>
          <p:cNvSpPr txBox="1"/>
          <p:nvPr/>
        </p:nvSpPr>
        <p:spPr>
          <a:xfrm>
            <a:off x="7321513" y="3985433"/>
            <a:ext cx="135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Analysis + Improve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7D9A52-ED98-40EC-BA4E-B7ADEE41D414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Deep learning Steps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E31B3B-25D1-45ED-A25F-43A78AB30823}"/>
              </a:ext>
            </a:extLst>
          </p:cNvPr>
          <p:cNvSpPr txBox="1"/>
          <p:nvPr/>
        </p:nvSpPr>
        <p:spPr>
          <a:xfrm>
            <a:off x="155064" y="6558615"/>
            <a:ext cx="67681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Source: </a:t>
            </a:r>
            <a:r>
              <a:rPr lang="en-SG" sz="800" dirty="0">
                <a:solidFill>
                  <a:schemeClr val="bg1"/>
                </a:solidFill>
                <a:hlinkClick r:id="rId2"/>
              </a:rPr>
              <a:t>https://agsft.com/wp-content/uploads/2016/06/FilterBigData.png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  <a:r>
              <a:rPr lang="en-SG" sz="800" dirty="0">
                <a:solidFill>
                  <a:schemeClr val="bg1"/>
                </a:solidFill>
                <a:hlinkClick r:id="rId3"/>
              </a:rPr>
              <a:t>https://cdn-images-1.medium.com/max/1600/1*fk2ZjHyqYH04rLTgvQYs4A.png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</a:p>
        </p:txBody>
      </p:sp>
      <p:pic>
        <p:nvPicPr>
          <p:cNvPr id="6146" name="Picture 2" descr="Image result for deep learning model">
            <a:extLst>
              <a:ext uri="{FF2B5EF4-FFF2-40B4-BE49-F238E27FC236}">
                <a16:creationId xmlns:a16="http://schemas.microsoft.com/office/drawing/2014/main" id="{72D5977C-C915-4B29-B212-DA8CFF37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236" y="2342033"/>
            <a:ext cx="872448" cy="7572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pic>
        <p:nvPicPr>
          <p:cNvPr id="6144" name="Picture 6143">
            <a:extLst>
              <a:ext uri="{FF2B5EF4-FFF2-40B4-BE49-F238E27FC236}">
                <a16:creationId xmlns:a16="http://schemas.microsoft.com/office/drawing/2014/main" id="{60389D7A-6026-409F-B2B2-C1C7A86FB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415" y="2604741"/>
            <a:ext cx="1327188" cy="1037578"/>
          </a:xfrm>
          <a:prstGeom prst="rect">
            <a:avLst/>
          </a:prstGeom>
        </p:spPr>
      </p:pic>
      <p:sp>
        <p:nvSpPr>
          <p:cNvPr id="6145" name="Arrow: Curved Up 6144">
            <a:extLst>
              <a:ext uri="{FF2B5EF4-FFF2-40B4-BE49-F238E27FC236}">
                <a16:creationId xmlns:a16="http://schemas.microsoft.com/office/drawing/2014/main" id="{C4BB0B5D-977B-45B3-9388-927E68557B8E}"/>
              </a:ext>
            </a:extLst>
          </p:cNvPr>
          <p:cNvSpPr/>
          <p:nvPr/>
        </p:nvSpPr>
        <p:spPr>
          <a:xfrm rot="1746945">
            <a:off x="4234125" y="4779951"/>
            <a:ext cx="1630471" cy="103532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1A29FA5E-C025-48CB-B98C-46712BF9E7C3}"/>
              </a:ext>
            </a:extLst>
          </p:cNvPr>
          <p:cNvSpPr/>
          <p:nvPr/>
        </p:nvSpPr>
        <p:spPr>
          <a:xfrm rot="20360705">
            <a:off x="6934745" y="4747579"/>
            <a:ext cx="1630471" cy="103532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6" name="Arrow: Curved Up 35">
            <a:extLst>
              <a:ext uri="{FF2B5EF4-FFF2-40B4-BE49-F238E27FC236}">
                <a16:creationId xmlns:a16="http://schemas.microsoft.com/office/drawing/2014/main" id="{AD3CAD0A-445C-4997-9018-B02A6D9BD3C2}"/>
              </a:ext>
            </a:extLst>
          </p:cNvPr>
          <p:cNvSpPr/>
          <p:nvPr/>
        </p:nvSpPr>
        <p:spPr>
          <a:xfrm rot="10800000">
            <a:off x="4299117" y="376048"/>
            <a:ext cx="3907519" cy="103532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6148" name="Picture 4" descr="Image result for deep learning training data validation">
            <a:extLst>
              <a:ext uri="{FF2B5EF4-FFF2-40B4-BE49-F238E27FC236}">
                <a16:creationId xmlns:a16="http://schemas.microsoft.com/office/drawing/2014/main" id="{13577D81-90A3-4940-9111-A771DD4A2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2"/>
          <a:stretch/>
        </p:blipFill>
        <p:spPr bwMode="auto">
          <a:xfrm>
            <a:off x="5575413" y="3471192"/>
            <a:ext cx="1382512" cy="108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deep learning training data validation">
            <a:extLst>
              <a:ext uri="{FF2B5EF4-FFF2-40B4-BE49-F238E27FC236}">
                <a16:creationId xmlns:a16="http://schemas.microsoft.com/office/drawing/2014/main" id="{06B64E44-F087-4D2D-9F9A-60ABA43CC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9"/>
          <a:stretch/>
        </p:blipFill>
        <p:spPr bwMode="auto">
          <a:xfrm>
            <a:off x="4121296" y="3187454"/>
            <a:ext cx="865511" cy="66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999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2F047-9D09-4FA2-B94F-0EB9E314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207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55590-9CCA-4C2B-B692-33764268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17</a:t>
            </a:fld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D9DD7-AF84-4C53-A754-3AEE65FD73D0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Deep learning Steps</a:t>
            </a:r>
          </a:p>
        </p:txBody>
      </p:sp>
    </p:spTree>
    <p:extLst>
      <p:ext uri="{BB962C8B-B14F-4D97-AF65-F5344CB8AC3E}">
        <p14:creationId xmlns:p14="http://schemas.microsoft.com/office/powerpoint/2010/main" val="397559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55590-9CCA-4C2B-B692-33764268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18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ED0EF-352D-4A5E-9A97-5F8CF071D16F}"/>
              </a:ext>
            </a:extLst>
          </p:cNvPr>
          <p:cNvSpPr txBox="1"/>
          <p:nvPr/>
        </p:nvSpPr>
        <p:spPr>
          <a:xfrm>
            <a:off x="629920" y="1076960"/>
            <a:ext cx="768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XXX showed</a:t>
            </a:r>
          </a:p>
          <a:p>
            <a:endParaRPr lang="en-SG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Ship Detection problem evolved into Image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 err="1">
                <a:solidFill>
                  <a:schemeClr val="bg1"/>
                </a:solidFill>
              </a:rPr>
              <a:t>asdasd</a:t>
            </a: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CD06C-91AE-4CCA-8339-882C7D9D2771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507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55590-9CCA-4C2B-B692-33764268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19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ED0EF-352D-4A5E-9A97-5F8CF071D16F}"/>
              </a:ext>
            </a:extLst>
          </p:cNvPr>
          <p:cNvSpPr txBox="1"/>
          <p:nvPr/>
        </p:nvSpPr>
        <p:spPr>
          <a:xfrm>
            <a:off x="256573" y="1088790"/>
            <a:ext cx="84734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Increase size of dataset </a:t>
            </a:r>
          </a:p>
          <a:p>
            <a:pPr marL="720725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chemeClr val="bg1"/>
                </a:solidFill>
              </a:rPr>
              <a:t>Consider v2 dataset (50% more data)</a:t>
            </a:r>
          </a:p>
          <a:p>
            <a:pPr marL="720725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chemeClr val="bg1"/>
                </a:solidFill>
              </a:rPr>
              <a:t>Obtain raw satellite images</a:t>
            </a:r>
            <a:endParaRPr lang="en-SG" sz="32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Transfer learning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Benchmark with existing algorithms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Submit to Kaggle competition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3200" dirty="0">
                <a:solidFill>
                  <a:schemeClr val="bg1"/>
                </a:solidFill>
              </a:rPr>
              <a:t>Further generalized for other image detection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CD06C-91AE-4CCA-8339-882C7D9D2771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81191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E30D3-9D90-4FC2-B25E-49520E2E64CE}"/>
              </a:ext>
            </a:extLst>
          </p:cNvPr>
          <p:cNvSpPr txBox="1"/>
          <p:nvPr/>
        </p:nvSpPr>
        <p:spPr>
          <a:xfrm>
            <a:off x="2062480" y="6453619"/>
            <a:ext cx="6932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>
                <a:solidFill>
                  <a:schemeClr val="bg1"/>
                </a:solidFill>
              </a:rPr>
              <a:t>Source: </a:t>
            </a:r>
            <a:r>
              <a:rPr lang="en-SG" sz="700" dirty="0">
                <a:solidFill>
                  <a:schemeClr val="bg1"/>
                </a:solidFill>
                <a:hlinkClick r:id="rId2"/>
              </a:rPr>
              <a:t>https://upload.wikimedia.org/wikipedia/commons/7/7c/Kaggle_logo.png</a:t>
            </a:r>
            <a:r>
              <a:rPr lang="en-SG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FEEA6AE-8C03-4F55-8B76-A3E12FBA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2</a:t>
            </a:fld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6F4A52-34D9-4172-B846-1241A7EA9E36}"/>
              </a:ext>
            </a:extLst>
          </p:cNvPr>
          <p:cNvSpPr txBox="1"/>
          <p:nvPr/>
        </p:nvSpPr>
        <p:spPr>
          <a:xfrm>
            <a:off x="271229" y="2500261"/>
            <a:ext cx="84562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</a:p>
          <a:p>
            <a:endParaRPr lang="en-SG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8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able to detect ships from satellite images as quickly as possible using Deep Learning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 descr="Image result for kaggle">
            <a:extLst>
              <a:ext uri="{FF2B5EF4-FFF2-40B4-BE49-F238E27FC236}">
                <a16:creationId xmlns:a16="http://schemas.microsoft.com/office/drawing/2014/main" id="{1F96833C-33CD-4E3D-A291-5D083340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24" y="1177558"/>
            <a:ext cx="2959760" cy="1143141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609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60BCCC-AE43-4990-BA1D-29221450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20</a:t>
            </a:fld>
            <a:endParaRPr lang="en-S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1FC6BC-7AFF-46A5-B1EF-01A3015DD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7424" y="2185653"/>
            <a:ext cx="6096395" cy="3205641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E7871F7-4966-426B-8E40-FF64E6A07A5B}"/>
              </a:ext>
            </a:extLst>
          </p:cNvPr>
          <p:cNvGrpSpPr/>
          <p:nvPr/>
        </p:nvGrpSpPr>
        <p:grpSpPr>
          <a:xfrm>
            <a:off x="6651322" y="137788"/>
            <a:ext cx="2159391" cy="2807208"/>
            <a:chOff x="6630611" y="220472"/>
            <a:chExt cx="2159391" cy="280720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B45357-99FF-42EF-8284-D8242C4E1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0611" y="220472"/>
              <a:ext cx="2159391" cy="280720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AA95970-92CF-4D20-A0C6-5D63E3841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231" b="17407"/>
            <a:stretch/>
          </p:blipFill>
          <p:spPr>
            <a:xfrm>
              <a:off x="6762653" y="2385736"/>
              <a:ext cx="1906872" cy="641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32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111B1-710A-4FC6-996F-C1EF539796F1}"/>
              </a:ext>
            </a:extLst>
          </p:cNvPr>
          <p:cNvSpPr txBox="1"/>
          <p:nvPr/>
        </p:nvSpPr>
        <p:spPr>
          <a:xfrm>
            <a:off x="977835" y="1231211"/>
            <a:ext cx="7502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Identification of illegal Activities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FFCD4-0872-4B94-B25D-6E5B0415F0A4}"/>
              </a:ext>
            </a:extLst>
          </p:cNvPr>
          <p:cNvSpPr txBox="1"/>
          <p:nvPr/>
        </p:nvSpPr>
        <p:spPr>
          <a:xfrm>
            <a:off x="256574" y="131563"/>
            <a:ext cx="242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E30D3-9D90-4FC2-B25E-49520E2E64CE}"/>
              </a:ext>
            </a:extLst>
          </p:cNvPr>
          <p:cNvSpPr txBox="1"/>
          <p:nvPr/>
        </p:nvSpPr>
        <p:spPr>
          <a:xfrm>
            <a:off x="2062480" y="6453619"/>
            <a:ext cx="693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>
                <a:solidFill>
                  <a:schemeClr val="bg1"/>
                </a:solidFill>
              </a:rPr>
              <a:t>Source: </a:t>
            </a:r>
            <a:r>
              <a:rPr lang="en-SG" sz="700" dirty="0">
                <a:solidFill>
                  <a:schemeClr val="bg1"/>
                </a:solidFill>
                <a:hlinkClick r:id="rId2"/>
              </a:rPr>
              <a:t>https://worldoceanreview.com/wp-content/uploads/2013/02/wor2_k3c-s75_3-25_verfolgungsjagd_vor_suedkorea.jpg</a:t>
            </a:r>
            <a:r>
              <a:rPr lang="en-SG" sz="700" dirty="0">
                <a:solidFill>
                  <a:schemeClr val="bg1"/>
                </a:solidFill>
              </a:rPr>
              <a:t> , </a:t>
            </a:r>
            <a:r>
              <a:rPr lang="en-SG" sz="700" dirty="0">
                <a:solidFill>
                  <a:schemeClr val="bg1"/>
                </a:solidFill>
                <a:hlinkClick r:id="rId3"/>
              </a:rPr>
              <a:t>https://upload.wikimedia.org/wikipedia/commons/thumb/0/00/Chilean_purse_seine.jpg/300px-Chilean_purse_seine.jpg</a:t>
            </a:r>
            <a:r>
              <a:rPr lang="en-SG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FEEA6AE-8C03-4F55-8B76-A3E12FBA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3</a:t>
            </a:fld>
            <a:endParaRPr lang="en-SG"/>
          </a:p>
        </p:txBody>
      </p:sp>
      <p:pic>
        <p:nvPicPr>
          <p:cNvPr id="21" name="Picture 2" descr="Image result for ntu logo">
            <a:extLst>
              <a:ext uri="{FF2B5EF4-FFF2-40B4-BE49-F238E27FC236}">
                <a16:creationId xmlns:a16="http://schemas.microsoft.com/office/drawing/2014/main" id="{088DA688-0CEA-4E70-93E1-725AA240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" y="6054552"/>
            <a:ext cx="1740279" cy="6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53EEA7-F560-4626-B8DF-C39E3E3A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96" y="2321336"/>
            <a:ext cx="4282687" cy="31226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319068-23DC-4B0C-AEB0-2862E2770E5E}"/>
              </a:ext>
            </a:extLst>
          </p:cNvPr>
          <p:cNvGrpSpPr/>
          <p:nvPr/>
        </p:nvGrpSpPr>
        <p:grpSpPr>
          <a:xfrm>
            <a:off x="4850294" y="2532062"/>
            <a:ext cx="4144437" cy="2771458"/>
            <a:chOff x="4486752" y="3429000"/>
            <a:chExt cx="4400674" cy="29428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E1BEA1-2246-432D-8CC2-8035D5EE9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52" y="3429000"/>
              <a:ext cx="4400674" cy="29428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5F7418-A7E4-4E7A-8978-7D893755F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30" r="21385" b="12068"/>
            <a:stretch/>
          </p:blipFill>
          <p:spPr>
            <a:xfrm>
              <a:off x="6498235" y="3429000"/>
              <a:ext cx="533501" cy="440996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CECA28-2766-4A5B-BAB9-8A89F9A8D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30" r="21385" b="12068"/>
            <a:stretch/>
          </p:blipFill>
          <p:spPr>
            <a:xfrm>
              <a:off x="8150251" y="4934712"/>
              <a:ext cx="533501" cy="440996"/>
            </a:xfrm>
            <a:prstGeom prst="rect">
              <a:avLst/>
            </a:prstGeom>
            <a:ln w="571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5511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E30D3-9D90-4FC2-B25E-49520E2E64CE}"/>
              </a:ext>
            </a:extLst>
          </p:cNvPr>
          <p:cNvSpPr txBox="1"/>
          <p:nvPr/>
        </p:nvSpPr>
        <p:spPr>
          <a:xfrm>
            <a:off x="181305" y="6462033"/>
            <a:ext cx="658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>
                <a:solidFill>
                  <a:schemeClr val="bg1"/>
                </a:solidFill>
              </a:rPr>
              <a:t>Source: </a:t>
            </a:r>
            <a:r>
              <a:rPr lang="en-SG" sz="700" dirty="0">
                <a:solidFill>
                  <a:schemeClr val="bg1"/>
                </a:solidFill>
                <a:hlinkClick r:id="rId2"/>
              </a:rPr>
              <a:t>https://worldoceanreview.com/wp-content/uploads/2013/02/wor2_k3c-s75_3-25_verfolgungsjagd_vor_suedkorea.jpg</a:t>
            </a:r>
            <a:r>
              <a:rPr lang="en-SG" sz="700" dirty="0">
                <a:solidFill>
                  <a:schemeClr val="bg1"/>
                </a:solidFill>
              </a:rPr>
              <a:t> , </a:t>
            </a:r>
            <a:r>
              <a:rPr lang="en-SG" sz="700" dirty="0">
                <a:solidFill>
                  <a:schemeClr val="bg1"/>
                </a:solidFill>
                <a:hlinkClick r:id="rId3"/>
              </a:rPr>
              <a:t>https://steamuserimages-a.akamaihd.net/</a:t>
            </a:r>
            <a:r>
              <a:rPr lang="en-SG" sz="700" dirty="0">
                <a:solidFill>
                  <a:schemeClr val="bg1"/>
                </a:solidFill>
              </a:rPr>
              <a:t> , </a:t>
            </a:r>
            <a:r>
              <a:rPr lang="en-SG" sz="700" dirty="0">
                <a:solidFill>
                  <a:schemeClr val="bg1"/>
                </a:solidFill>
                <a:hlinkClick r:id="rId4"/>
              </a:rPr>
              <a:t>https://officerofthewatch.files.wordpress.com/2012/09/2012-09-10-figure-1carrier-collision-causes-oil-spill-in-singapore1.jpg?w=610</a:t>
            </a:r>
            <a:r>
              <a:rPr lang="en-SG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AD601-585F-48C5-90AB-B2F4BB6147A3}"/>
              </a:ext>
            </a:extLst>
          </p:cNvPr>
          <p:cNvSpPr txBox="1"/>
          <p:nvPr/>
        </p:nvSpPr>
        <p:spPr>
          <a:xfrm>
            <a:off x="4142064" y="1499692"/>
            <a:ext cx="500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Maritime Traffic Monitoring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1BF2F-AC0C-431F-A35C-736BD62E87CC}"/>
              </a:ext>
            </a:extLst>
          </p:cNvPr>
          <p:cNvSpPr txBox="1"/>
          <p:nvPr/>
        </p:nvSpPr>
        <p:spPr>
          <a:xfrm>
            <a:off x="256574" y="131563"/>
            <a:ext cx="242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DFDD1C-3586-4120-A21A-1F6BC8B9F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409"/>
          <a:stretch/>
        </p:blipFill>
        <p:spPr>
          <a:xfrm>
            <a:off x="2588872" y="2881491"/>
            <a:ext cx="6346707" cy="339686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B14922-E7A1-4FA2-ACD8-17B0449D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4</a:t>
            </a:fld>
            <a:endParaRPr lang="en-SG"/>
          </a:p>
        </p:txBody>
      </p:sp>
      <p:pic>
        <p:nvPicPr>
          <p:cNvPr id="20" name="Picture 2" descr="Related image">
            <a:extLst>
              <a:ext uri="{FF2B5EF4-FFF2-40B4-BE49-F238E27FC236}">
                <a16:creationId xmlns:a16="http://schemas.microsoft.com/office/drawing/2014/main" id="{301DD1D4-D025-40AB-B7BC-AB1AD11E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72" y="1289293"/>
            <a:ext cx="3692525" cy="197863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EEEE4B-8AE6-4CA0-B883-5EA56B92160B}"/>
              </a:ext>
            </a:extLst>
          </p:cNvPr>
          <p:cNvCxnSpPr>
            <a:cxnSpLocks/>
          </p:cNvCxnSpPr>
          <p:nvPr/>
        </p:nvCxnSpPr>
        <p:spPr>
          <a:xfrm flipH="1">
            <a:off x="3759200" y="3267929"/>
            <a:ext cx="382864" cy="130325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F63FEA-16A4-48C4-9125-2E9AFE65FE53}"/>
              </a:ext>
            </a:extLst>
          </p:cNvPr>
          <p:cNvCxnSpPr>
            <a:cxnSpLocks/>
          </p:cNvCxnSpPr>
          <p:nvPr/>
        </p:nvCxnSpPr>
        <p:spPr>
          <a:xfrm>
            <a:off x="435272" y="3267929"/>
            <a:ext cx="3323928" cy="13119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C447BEA-47FB-4EF3-96C4-05A1A8612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15012" y="4018166"/>
            <a:ext cx="1088376" cy="14109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D5DDFB-462B-4DF7-8676-462F6AB2CB3A}"/>
              </a:ext>
            </a:extLst>
          </p:cNvPr>
          <p:cNvSpPr txBox="1"/>
          <p:nvPr/>
        </p:nvSpPr>
        <p:spPr>
          <a:xfrm>
            <a:off x="2852737" y="5657850"/>
            <a:ext cx="3438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8" tooltip="http://commons.wikimedia.org/wiki/File:New_Zealand_Sign_Assembly_-_Accident.svg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9" tooltip="https://creativecommons.org/licenses/by-sa/3.0/"/>
              </a:rPr>
              <a:t>CC BY-SA</a:t>
            </a:r>
            <a:endParaRPr lang="en-SG" sz="900"/>
          </a:p>
        </p:txBody>
      </p:sp>
    </p:spTree>
    <p:extLst>
      <p:ext uri="{BB962C8B-B14F-4D97-AF65-F5344CB8AC3E}">
        <p14:creationId xmlns:p14="http://schemas.microsoft.com/office/powerpoint/2010/main" val="128494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A830721-6E70-40AA-8074-CD9C4B07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5</a:t>
            </a:fld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5B4746-6523-45C7-994E-416B1276EF5D}"/>
              </a:ext>
            </a:extLst>
          </p:cNvPr>
          <p:cNvSpPr txBox="1"/>
          <p:nvPr/>
        </p:nvSpPr>
        <p:spPr>
          <a:xfrm>
            <a:off x="502140" y="3985433"/>
            <a:ext cx="1399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66FF"/>
                </a:solidFill>
              </a:rPr>
              <a:t>Data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Acquisition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+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Exploration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9589C-B3FF-4A2A-9956-E65202EDCD6E}"/>
              </a:ext>
            </a:extLst>
          </p:cNvPr>
          <p:cNvSpPr txBox="1"/>
          <p:nvPr/>
        </p:nvSpPr>
        <p:spPr>
          <a:xfrm>
            <a:off x="967560" y="143794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3D0814-DB8E-4558-AC42-F8ABC90476F1}"/>
              </a:ext>
            </a:extLst>
          </p:cNvPr>
          <p:cNvSpPr txBox="1"/>
          <p:nvPr/>
        </p:nvSpPr>
        <p:spPr>
          <a:xfrm>
            <a:off x="2643349" y="482881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E66759-7BEC-4CBB-B964-65D16D864733}"/>
              </a:ext>
            </a:extLst>
          </p:cNvPr>
          <p:cNvSpPr txBox="1"/>
          <p:nvPr/>
        </p:nvSpPr>
        <p:spPr>
          <a:xfrm>
            <a:off x="4323374" y="145342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1149B9-A0B3-44E7-9782-EB175DC7E861}"/>
              </a:ext>
            </a:extLst>
          </p:cNvPr>
          <p:cNvSpPr txBox="1"/>
          <p:nvPr/>
        </p:nvSpPr>
        <p:spPr>
          <a:xfrm>
            <a:off x="6004251" y="482881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7921BA-DBCE-451B-BB5C-08162AFC208A}"/>
              </a:ext>
            </a:extLst>
          </p:cNvPr>
          <p:cNvSpPr txBox="1"/>
          <p:nvPr/>
        </p:nvSpPr>
        <p:spPr>
          <a:xfrm>
            <a:off x="7749981" y="139025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33DD4-7F8A-4D29-A7F4-5EF381ABB317}"/>
              </a:ext>
            </a:extLst>
          </p:cNvPr>
          <p:cNvSpPr txBox="1"/>
          <p:nvPr/>
        </p:nvSpPr>
        <p:spPr>
          <a:xfrm>
            <a:off x="2113830" y="2158900"/>
            <a:ext cx="1691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B050"/>
                </a:solidFill>
              </a:rPr>
              <a:t>Data Cleaning </a:t>
            </a:r>
          </a:p>
          <a:p>
            <a:pPr algn="ctr"/>
            <a:r>
              <a:rPr lang="en-SG" dirty="0">
                <a:solidFill>
                  <a:srgbClr val="00B050"/>
                </a:solidFill>
              </a:rPr>
              <a:t>+ </a:t>
            </a:r>
          </a:p>
          <a:p>
            <a:pPr algn="ctr"/>
            <a:r>
              <a:rPr lang="en-SG" dirty="0">
                <a:solidFill>
                  <a:srgbClr val="00B050"/>
                </a:solidFill>
              </a:rPr>
              <a:t>Prepare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D1C48D-7023-43B9-9E95-8DB6EA039C4D}"/>
              </a:ext>
            </a:extLst>
          </p:cNvPr>
          <p:cNvSpPr txBox="1"/>
          <p:nvPr/>
        </p:nvSpPr>
        <p:spPr>
          <a:xfrm>
            <a:off x="3880511" y="4049406"/>
            <a:ext cx="141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Train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68FECB-E545-4B9A-8ADB-A1AA6044A37B}"/>
              </a:ext>
            </a:extLst>
          </p:cNvPr>
          <p:cNvSpPr txBox="1"/>
          <p:nvPr/>
        </p:nvSpPr>
        <p:spPr>
          <a:xfrm>
            <a:off x="5499917" y="2427845"/>
            <a:ext cx="153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Test Data Validation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F88054-277C-4FA8-9472-8DD3DB6653E3}"/>
              </a:ext>
            </a:extLst>
          </p:cNvPr>
          <p:cNvSpPr txBox="1"/>
          <p:nvPr/>
        </p:nvSpPr>
        <p:spPr>
          <a:xfrm>
            <a:off x="7321513" y="3985433"/>
            <a:ext cx="135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Analysis + Improve</a:t>
            </a:r>
          </a:p>
        </p:txBody>
      </p:sp>
      <p:grpSp>
        <p:nvGrpSpPr>
          <p:cNvPr id="6147" name="Group 6146">
            <a:extLst>
              <a:ext uri="{FF2B5EF4-FFF2-40B4-BE49-F238E27FC236}">
                <a16:creationId xmlns:a16="http://schemas.microsoft.com/office/drawing/2014/main" id="{38315C3F-330C-4467-A89A-2FA98EA02BB8}"/>
              </a:ext>
            </a:extLst>
          </p:cNvPr>
          <p:cNvGrpSpPr/>
          <p:nvPr/>
        </p:nvGrpSpPr>
        <p:grpSpPr>
          <a:xfrm>
            <a:off x="217476" y="2221256"/>
            <a:ext cx="1978775" cy="1705841"/>
            <a:chOff x="217476" y="2221256"/>
            <a:chExt cx="1978775" cy="1705841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BB944B0B-8934-40D5-9E88-CA54B32C8EF0}"/>
                </a:ext>
              </a:extLst>
            </p:cNvPr>
            <p:cNvSpPr/>
            <p:nvPr/>
          </p:nvSpPr>
          <p:spPr>
            <a:xfrm>
              <a:off x="217476" y="2221256"/>
              <a:ext cx="1978775" cy="1705841"/>
            </a:xfrm>
            <a:prstGeom prst="hexagon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6" name="Picture 2" descr="Image result for kaggle">
              <a:extLst>
                <a:ext uri="{FF2B5EF4-FFF2-40B4-BE49-F238E27FC236}">
                  <a16:creationId xmlns:a16="http://schemas.microsoft.com/office/drawing/2014/main" id="{A7382FED-6BE5-4D16-8F6B-51381B220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84" y="2849739"/>
              <a:ext cx="1329232" cy="513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7D9A52-ED98-40EC-BA4E-B7ADEE41D414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Deep learning Steps</a:t>
            </a:r>
          </a:p>
        </p:txBody>
      </p:sp>
      <p:grpSp>
        <p:nvGrpSpPr>
          <p:cNvPr id="6149" name="Group 6148">
            <a:extLst>
              <a:ext uri="{FF2B5EF4-FFF2-40B4-BE49-F238E27FC236}">
                <a16:creationId xmlns:a16="http://schemas.microsoft.com/office/drawing/2014/main" id="{38D46BCF-2637-484E-87A8-C8876850894B}"/>
              </a:ext>
            </a:extLst>
          </p:cNvPr>
          <p:cNvGrpSpPr/>
          <p:nvPr/>
        </p:nvGrpSpPr>
        <p:grpSpPr>
          <a:xfrm>
            <a:off x="1902588" y="3164830"/>
            <a:ext cx="1978775" cy="1705841"/>
            <a:chOff x="1902588" y="3164830"/>
            <a:chExt cx="1978775" cy="1705841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25ECC83F-1577-4E17-947E-877F88F7CE38}"/>
                </a:ext>
              </a:extLst>
            </p:cNvPr>
            <p:cNvSpPr/>
            <p:nvPr/>
          </p:nvSpPr>
          <p:spPr>
            <a:xfrm>
              <a:off x="1902588" y="3164830"/>
              <a:ext cx="1978775" cy="1705841"/>
            </a:xfrm>
            <a:prstGeom prst="hexagon">
              <a:avLst/>
            </a:prstGeom>
            <a:solidFill>
              <a:srgbClr val="A6D8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774A44-3007-4471-AFC4-1B645DC2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08" r="25924"/>
            <a:stretch/>
          </p:blipFill>
          <p:spPr>
            <a:xfrm>
              <a:off x="2322577" y="3194956"/>
              <a:ext cx="1179878" cy="167571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FE31B3B-25D1-45ED-A25F-43A78AB30823}"/>
              </a:ext>
            </a:extLst>
          </p:cNvPr>
          <p:cNvSpPr txBox="1"/>
          <p:nvPr/>
        </p:nvSpPr>
        <p:spPr>
          <a:xfrm>
            <a:off x="155064" y="6558615"/>
            <a:ext cx="67681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Source: </a:t>
            </a:r>
            <a:r>
              <a:rPr lang="en-SG" sz="800" dirty="0">
                <a:solidFill>
                  <a:schemeClr val="bg1"/>
                </a:solidFill>
                <a:hlinkClick r:id="rId4"/>
              </a:rPr>
              <a:t>https://agsft.com/wp-content/uploads/2016/06/FilterBigData.png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  <a:r>
              <a:rPr lang="en-SG" sz="800" dirty="0">
                <a:solidFill>
                  <a:schemeClr val="bg1"/>
                </a:solidFill>
                <a:hlinkClick r:id="rId5"/>
              </a:rPr>
              <a:t>https://cdn-images-1.medium.com/max/1600/1*fk2ZjHyqYH04rLTgvQYs4A.png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</a:p>
        </p:txBody>
      </p:sp>
      <p:grpSp>
        <p:nvGrpSpPr>
          <p:cNvPr id="6153" name="Group 6152">
            <a:extLst>
              <a:ext uri="{FF2B5EF4-FFF2-40B4-BE49-F238E27FC236}">
                <a16:creationId xmlns:a16="http://schemas.microsoft.com/office/drawing/2014/main" id="{C19AD7BE-9ECD-485D-BE12-15FB7B483733}"/>
              </a:ext>
            </a:extLst>
          </p:cNvPr>
          <p:cNvGrpSpPr/>
          <p:nvPr/>
        </p:nvGrpSpPr>
        <p:grpSpPr>
          <a:xfrm>
            <a:off x="6939280" y="2260964"/>
            <a:ext cx="1978775" cy="1705841"/>
            <a:chOff x="6939280" y="2260964"/>
            <a:chExt cx="1978775" cy="1705841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E8F4633D-B09B-46F2-A1F3-E5F3693FAC57}"/>
                </a:ext>
              </a:extLst>
            </p:cNvPr>
            <p:cNvSpPr/>
            <p:nvPr/>
          </p:nvSpPr>
          <p:spPr>
            <a:xfrm>
              <a:off x="6939280" y="2260964"/>
              <a:ext cx="1978775" cy="1705841"/>
            </a:xfrm>
            <a:prstGeom prst="hexagon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144" name="Picture 6143">
              <a:extLst>
                <a:ext uri="{FF2B5EF4-FFF2-40B4-BE49-F238E27FC236}">
                  <a16:creationId xmlns:a16="http://schemas.microsoft.com/office/drawing/2014/main" id="{60389D7A-6026-409F-B2B2-C1C7A86FB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6415" y="2604741"/>
              <a:ext cx="1327188" cy="1037578"/>
            </a:xfrm>
            <a:prstGeom prst="rect">
              <a:avLst/>
            </a:prstGeom>
          </p:spPr>
        </p:pic>
      </p:grpSp>
      <p:sp>
        <p:nvSpPr>
          <p:cNvPr id="6145" name="Arrow: Curved Up 6144">
            <a:extLst>
              <a:ext uri="{FF2B5EF4-FFF2-40B4-BE49-F238E27FC236}">
                <a16:creationId xmlns:a16="http://schemas.microsoft.com/office/drawing/2014/main" id="{C4BB0B5D-977B-45B3-9388-927E68557B8E}"/>
              </a:ext>
            </a:extLst>
          </p:cNvPr>
          <p:cNvSpPr/>
          <p:nvPr/>
        </p:nvSpPr>
        <p:spPr>
          <a:xfrm rot="1746945">
            <a:off x="4234125" y="4779951"/>
            <a:ext cx="1630471" cy="103532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1A29FA5E-C025-48CB-B98C-46712BF9E7C3}"/>
              </a:ext>
            </a:extLst>
          </p:cNvPr>
          <p:cNvSpPr/>
          <p:nvPr/>
        </p:nvSpPr>
        <p:spPr>
          <a:xfrm rot="20360705">
            <a:off x="6934745" y="4747579"/>
            <a:ext cx="1630471" cy="103532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6" name="Arrow: Curved Up 35">
            <a:extLst>
              <a:ext uri="{FF2B5EF4-FFF2-40B4-BE49-F238E27FC236}">
                <a16:creationId xmlns:a16="http://schemas.microsoft.com/office/drawing/2014/main" id="{AD3CAD0A-445C-4997-9018-B02A6D9BD3C2}"/>
              </a:ext>
            </a:extLst>
          </p:cNvPr>
          <p:cNvSpPr/>
          <p:nvPr/>
        </p:nvSpPr>
        <p:spPr>
          <a:xfrm rot="10800000">
            <a:off x="4299117" y="376048"/>
            <a:ext cx="3907519" cy="103532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44F1ED65-260A-4063-9762-5FFF33733548}"/>
              </a:ext>
            </a:extLst>
          </p:cNvPr>
          <p:cNvGrpSpPr/>
          <p:nvPr/>
        </p:nvGrpSpPr>
        <p:grpSpPr>
          <a:xfrm>
            <a:off x="5263490" y="3164829"/>
            <a:ext cx="1978775" cy="1705841"/>
            <a:chOff x="5263490" y="3164829"/>
            <a:chExt cx="1978775" cy="1705841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F53F7208-B886-4017-9D0D-A245E35E7528}"/>
                </a:ext>
              </a:extLst>
            </p:cNvPr>
            <p:cNvSpPr/>
            <p:nvPr/>
          </p:nvSpPr>
          <p:spPr>
            <a:xfrm>
              <a:off x="5263490" y="3164829"/>
              <a:ext cx="1978775" cy="1705841"/>
            </a:xfrm>
            <a:prstGeom prst="hexagon">
              <a:avLst/>
            </a:prstGeom>
            <a:solidFill>
              <a:srgbClr val="C0C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148" name="Picture 4" descr="Image result for deep learning training data validation">
              <a:extLst>
                <a:ext uri="{FF2B5EF4-FFF2-40B4-BE49-F238E27FC236}">
                  <a16:creationId xmlns:a16="http://schemas.microsoft.com/office/drawing/2014/main" id="{13577D81-90A3-4940-9111-A771DD4A20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72"/>
            <a:stretch/>
          </p:blipFill>
          <p:spPr bwMode="auto">
            <a:xfrm>
              <a:off x="5575413" y="3471192"/>
              <a:ext cx="1382512" cy="108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1D2579E9-8ED5-44F1-A1D1-3E069D22E214}"/>
              </a:ext>
            </a:extLst>
          </p:cNvPr>
          <p:cNvGrpSpPr/>
          <p:nvPr/>
        </p:nvGrpSpPr>
        <p:grpSpPr>
          <a:xfrm>
            <a:off x="3587700" y="2260965"/>
            <a:ext cx="1978775" cy="1705841"/>
            <a:chOff x="3587700" y="2260965"/>
            <a:chExt cx="1978775" cy="1705841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0CD67C1C-3964-4898-AD7E-3906EF476D96}"/>
                </a:ext>
              </a:extLst>
            </p:cNvPr>
            <p:cNvSpPr/>
            <p:nvPr/>
          </p:nvSpPr>
          <p:spPr>
            <a:xfrm>
              <a:off x="3587700" y="2260965"/>
              <a:ext cx="1978775" cy="1705841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146" name="Picture 2" descr="Image result for deep learning model">
              <a:extLst>
                <a:ext uri="{FF2B5EF4-FFF2-40B4-BE49-F238E27FC236}">
                  <a16:creationId xmlns:a16="http://schemas.microsoft.com/office/drawing/2014/main" id="{72D5977C-C915-4B29-B212-DA8CFF374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236" y="2342033"/>
              <a:ext cx="872448" cy="75728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</p:pic>
        <p:pic>
          <p:nvPicPr>
            <p:cNvPr id="6150" name="Picture 6" descr="Image result for deep learning training data validation">
              <a:extLst>
                <a:ext uri="{FF2B5EF4-FFF2-40B4-BE49-F238E27FC236}">
                  <a16:creationId xmlns:a16="http://schemas.microsoft.com/office/drawing/2014/main" id="{06B64E44-F087-4D2D-9F9A-60ABA43CC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09"/>
            <a:stretch/>
          </p:blipFill>
          <p:spPr bwMode="auto">
            <a:xfrm>
              <a:off x="4121296" y="3187454"/>
              <a:ext cx="865511" cy="662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299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A830721-6E70-40AA-8074-CD9C4B07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6</a:t>
            </a:fld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5B4746-6523-45C7-994E-416B1276EF5D}"/>
              </a:ext>
            </a:extLst>
          </p:cNvPr>
          <p:cNvSpPr txBox="1"/>
          <p:nvPr/>
        </p:nvSpPr>
        <p:spPr>
          <a:xfrm>
            <a:off x="502140" y="3985433"/>
            <a:ext cx="1399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66FF"/>
                </a:solidFill>
              </a:rPr>
              <a:t>Data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Acquisition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+ </a:t>
            </a:r>
          </a:p>
          <a:p>
            <a:pPr algn="ctr"/>
            <a:r>
              <a:rPr lang="en-SG" dirty="0">
                <a:solidFill>
                  <a:srgbClr val="FF66FF"/>
                </a:solidFill>
              </a:rPr>
              <a:t>Exploration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9589C-B3FF-4A2A-9956-E65202EDCD6E}"/>
              </a:ext>
            </a:extLst>
          </p:cNvPr>
          <p:cNvSpPr txBox="1"/>
          <p:nvPr/>
        </p:nvSpPr>
        <p:spPr>
          <a:xfrm>
            <a:off x="967560" y="143794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3D0814-DB8E-4558-AC42-F8ABC90476F1}"/>
              </a:ext>
            </a:extLst>
          </p:cNvPr>
          <p:cNvSpPr txBox="1"/>
          <p:nvPr/>
        </p:nvSpPr>
        <p:spPr>
          <a:xfrm>
            <a:off x="2643349" y="482881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33DD4-7F8A-4D29-A7F4-5EF381ABB317}"/>
              </a:ext>
            </a:extLst>
          </p:cNvPr>
          <p:cNvSpPr txBox="1"/>
          <p:nvPr/>
        </p:nvSpPr>
        <p:spPr>
          <a:xfrm>
            <a:off x="2113830" y="2158900"/>
            <a:ext cx="1691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B050"/>
                </a:solidFill>
              </a:rPr>
              <a:t>Data Cleaning </a:t>
            </a:r>
          </a:p>
          <a:p>
            <a:pPr algn="ctr"/>
            <a:r>
              <a:rPr lang="en-SG" dirty="0">
                <a:solidFill>
                  <a:srgbClr val="00B050"/>
                </a:solidFill>
              </a:rPr>
              <a:t>+ </a:t>
            </a:r>
          </a:p>
          <a:p>
            <a:pPr algn="ctr"/>
            <a:r>
              <a:rPr lang="en-SG" dirty="0">
                <a:solidFill>
                  <a:srgbClr val="00B050"/>
                </a:solidFill>
              </a:rPr>
              <a:t>Prepare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D8FDDA-5287-4A9C-BA33-87F2DF10C093}"/>
              </a:ext>
            </a:extLst>
          </p:cNvPr>
          <p:cNvGrpSpPr/>
          <p:nvPr/>
        </p:nvGrpSpPr>
        <p:grpSpPr>
          <a:xfrm>
            <a:off x="217476" y="2221256"/>
            <a:ext cx="1978775" cy="1705841"/>
            <a:chOff x="217476" y="2221256"/>
            <a:chExt cx="1978775" cy="1705841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BB944B0B-8934-40D5-9E88-CA54B32C8EF0}"/>
                </a:ext>
              </a:extLst>
            </p:cNvPr>
            <p:cNvSpPr/>
            <p:nvPr/>
          </p:nvSpPr>
          <p:spPr>
            <a:xfrm>
              <a:off x="217476" y="2221256"/>
              <a:ext cx="1978775" cy="1705841"/>
            </a:xfrm>
            <a:prstGeom prst="hexagon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6" name="Picture 2" descr="Image result for kaggle">
              <a:extLst>
                <a:ext uri="{FF2B5EF4-FFF2-40B4-BE49-F238E27FC236}">
                  <a16:creationId xmlns:a16="http://schemas.microsoft.com/office/drawing/2014/main" id="{A7382FED-6BE5-4D16-8F6B-51381B220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84" y="2849739"/>
              <a:ext cx="1329232" cy="513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7D9A52-ED98-40EC-BA4E-B7ADEE41D414}"/>
              </a:ext>
            </a:extLst>
          </p:cNvPr>
          <p:cNvSpPr txBox="1"/>
          <p:nvPr/>
        </p:nvSpPr>
        <p:spPr>
          <a:xfrm>
            <a:off x="256573" y="131563"/>
            <a:ext cx="43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Deep learning Steps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C081E5-087C-4237-98DC-898C19511B35}"/>
              </a:ext>
            </a:extLst>
          </p:cNvPr>
          <p:cNvGrpSpPr/>
          <p:nvPr/>
        </p:nvGrpSpPr>
        <p:grpSpPr>
          <a:xfrm>
            <a:off x="1902588" y="3164830"/>
            <a:ext cx="1978775" cy="1705841"/>
            <a:chOff x="1902588" y="3164830"/>
            <a:chExt cx="1978775" cy="1705841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25ECC83F-1577-4E17-947E-877F88F7CE38}"/>
                </a:ext>
              </a:extLst>
            </p:cNvPr>
            <p:cNvSpPr/>
            <p:nvPr/>
          </p:nvSpPr>
          <p:spPr>
            <a:xfrm>
              <a:off x="1902588" y="3164830"/>
              <a:ext cx="1978775" cy="1705841"/>
            </a:xfrm>
            <a:prstGeom prst="hexagon">
              <a:avLst/>
            </a:prstGeom>
            <a:solidFill>
              <a:srgbClr val="A6D8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774A44-3007-4471-AFC4-1B645DC2B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08" r="25924"/>
            <a:stretch/>
          </p:blipFill>
          <p:spPr>
            <a:xfrm>
              <a:off x="2322577" y="3194956"/>
              <a:ext cx="1179878" cy="167571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FE31B3B-25D1-45ED-A25F-43A78AB30823}"/>
              </a:ext>
            </a:extLst>
          </p:cNvPr>
          <p:cNvSpPr txBox="1"/>
          <p:nvPr/>
        </p:nvSpPr>
        <p:spPr>
          <a:xfrm>
            <a:off x="155064" y="6558615"/>
            <a:ext cx="67681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Source: </a:t>
            </a:r>
            <a:r>
              <a:rPr lang="en-SG" sz="800" dirty="0">
                <a:solidFill>
                  <a:schemeClr val="bg1"/>
                </a:solidFill>
                <a:hlinkClick r:id="rId4"/>
              </a:rPr>
              <a:t>https://agsft.com/wp-content/uploads/2016/06/FilterBigData.png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  <a:r>
              <a:rPr lang="en-SG" sz="800" dirty="0">
                <a:solidFill>
                  <a:schemeClr val="bg1"/>
                </a:solidFill>
                <a:hlinkClick r:id="rId5"/>
              </a:rPr>
              <a:t>https://cdn-images-1.medium.com/max/1600/1*fk2ZjHyqYH04rLTgvQYs4A.png</a:t>
            </a:r>
            <a:r>
              <a:rPr lang="en-SG" sz="800" dirty="0">
                <a:solidFill>
                  <a:schemeClr val="bg1"/>
                </a:solidFill>
              </a:rPr>
              <a:t> , </a:t>
            </a:r>
          </a:p>
        </p:txBody>
      </p:sp>
    </p:spTree>
    <p:extLst>
      <p:ext uri="{BB962C8B-B14F-4D97-AF65-F5344CB8AC3E}">
        <p14:creationId xmlns:p14="http://schemas.microsoft.com/office/powerpoint/2010/main" val="82799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7</a:t>
            </a:fld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A1E1AC-379C-485A-87DA-7178FC869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1" t="24400" r="53099" b="52011"/>
          <a:stretch/>
        </p:blipFill>
        <p:spPr>
          <a:xfrm>
            <a:off x="1664208" y="969264"/>
            <a:ext cx="4558390" cy="213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75673-684C-4CB3-8E9F-9B49092996BD}"/>
              </a:ext>
            </a:extLst>
          </p:cNvPr>
          <p:cNvSpPr txBox="1"/>
          <p:nvPr/>
        </p:nvSpPr>
        <p:spPr>
          <a:xfrm>
            <a:off x="100416" y="3557017"/>
            <a:ext cx="84149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Decoding required to extract data </a:t>
            </a:r>
            <a:r>
              <a:rPr lang="en-SG" sz="2800" dirty="0">
                <a:solidFill>
                  <a:srgbClr val="92D050"/>
                </a:solidFill>
                <a:sym typeface="Wingdings" panose="05000000000000000000" pitchFamily="2" charset="2"/>
              </a:rPr>
              <a:t> Run-Length-Encoding</a:t>
            </a:r>
            <a:endParaRPr lang="en-SG" sz="2800" dirty="0">
              <a:solidFill>
                <a:srgbClr val="92D050"/>
              </a:solidFill>
            </a:endParaRPr>
          </a:p>
          <a:p>
            <a:endParaRPr lang="en-SG" sz="2800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NULL values are present </a:t>
            </a:r>
            <a:r>
              <a:rPr lang="en-SG" sz="2800" dirty="0">
                <a:solidFill>
                  <a:srgbClr val="92D050"/>
                </a:solidFill>
                <a:sym typeface="Wingdings" panose="05000000000000000000" pitchFamily="2" charset="2"/>
              </a:rPr>
              <a:t> Image no 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800" dirty="0">
              <a:solidFill>
                <a:srgbClr val="92D050"/>
              </a:solidFill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  <a:sym typeface="Wingdings" panose="05000000000000000000" pitchFamily="2" charset="2"/>
              </a:rPr>
              <a:t>Minor data cleaning required</a:t>
            </a:r>
            <a:endParaRPr lang="en-SG" sz="2800" dirty="0">
              <a:solidFill>
                <a:srgbClr val="92D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73DE5F-250E-4CEC-96A6-0E0B354622B2}"/>
              </a:ext>
            </a:extLst>
          </p:cNvPr>
          <p:cNvSpPr/>
          <p:nvPr/>
        </p:nvSpPr>
        <p:spPr>
          <a:xfrm>
            <a:off x="5148072" y="1426464"/>
            <a:ext cx="1074526" cy="32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0CDCD-D6A8-4BEB-BB5B-D53C4B609FEC}"/>
              </a:ext>
            </a:extLst>
          </p:cNvPr>
          <p:cNvSpPr/>
          <p:nvPr/>
        </p:nvSpPr>
        <p:spPr>
          <a:xfrm>
            <a:off x="5605272" y="1755648"/>
            <a:ext cx="617326" cy="234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8BCC0-2931-4095-B61D-452D3FF17B4A}"/>
              </a:ext>
            </a:extLst>
          </p:cNvPr>
          <p:cNvSpPr txBox="1"/>
          <p:nvPr/>
        </p:nvSpPr>
        <p:spPr>
          <a:xfrm>
            <a:off x="256573" y="131563"/>
            <a:ext cx="620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Acquisition + Exploration</a:t>
            </a:r>
          </a:p>
        </p:txBody>
      </p:sp>
    </p:spTree>
    <p:extLst>
      <p:ext uri="{BB962C8B-B14F-4D97-AF65-F5344CB8AC3E}">
        <p14:creationId xmlns:p14="http://schemas.microsoft.com/office/powerpoint/2010/main" val="101477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8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75673-684C-4CB3-8E9F-9B49092996BD}"/>
              </a:ext>
            </a:extLst>
          </p:cNvPr>
          <p:cNvSpPr txBox="1"/>
          <p:nvPr/>
        </p:nvSpPr>
        <p:spPr>
          <a:xfrm>
            <a:off x="3566159" y="1956817"/>
            <a:ext cx="51195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92D050"/>
                </a:solidFill>
              </a:rPr>
              <a:t>4 types of data becomes available:</a:t>
            </a:r>
          </a:p>
          <a:p>
            <a:pPr marL="895350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rgbClr val="92D050"/>
                </a:solidFill>
              </a:rPr>
              <a:t>Presence of Ship (F/T)</a:t>
            </a:r>
          </a:p>
          <a:p>
            <a:pPr marL="895350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rgbClr val="92D050"/>
                </a:solidFill>
              </a:rPr>
              <a:t>Number of Ships</a:t>
            </a:r>
          </a:p>
          <a:p>
            <a:pPr marL="895350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rgbClr val="92D050"/>
                </a:solidFill>
              </a:rPr>
              <a:t>Location of Ships</a:t>
            </a:r>
          </a:p>
          <a:p>
            <a:pPr marL="895350" indent="-457200">
              <a:buFont typeface="Wingdings" panose="05000000000000000000" pitchFamily="2" charset="2"/>
              <a:buChar char="Ø"/>
            </a:pPr>
            <a:r>
              <a:rPr lang="en-SG" sz="2800" dirty="0">
                <a:solidFill>
                  <a:srgbClr val="92D050"/>
                </a:solidFill>
              </a:rPr>
              <a:t>Infer Bounding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8BCC0-2931-4095-B61D-452D3FF17B4A}"/>
              </a:ext>
            </a:extLst>
          </p:cNvPr>
          <p:cNvSpPr txBox="1"/>
          <p:nvPr/>
        </p:nvSpPr>
        <p:spPr>
          <a:xfrm>
            <a:off x="256573" y="131563"/>
            <a:ext cx="620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Acquisition +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00A91-7795-40EC-81EF-0FDEC3701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0" t="47440" r="63900" b="13063"/>
          <a:stretch/>
        </p:blipFill>
        <p:spPr>
          <a:xfrm>
            <a:off x="458258" y="1179912"/>
            <a:ext cx="2851870" cy="37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7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31CC1-D0D4-4789-8697-08E7D638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576E4-50CD-4DB5-A9EF-A20CFF627572}" type="slidenum">
              <a:rPr lang="en-SG" smtClean="0"/>
              <a:t>9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F926A-31C8-45F3-B961-1A51083D3731}"/>
              </a:ext>
            </a:extLst>
          </p:cNvPr>
          <p:cNvSpPr txBox="1"/>
          <p:nvPr/>
        </p:nvSpPr>
        <p:spPr>
          <a:xfrm>
            <a:off x="256573" y="131563"/>
            <a:ext cx="620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u="sng" dirty="0">
                <a:solidFill>
                  <a:schemeClr val="bg1"/>
                </a:solidFill>
              </a:rPr>
              <a:t>Data Acquisition + 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90A7E-332A-4D88-94EA-2DFC4695E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8" t="42178" r="63946" b="15155"/>
          <a:stretch/>
        </p:blipFill>
        <p:spPr>
          <a:xfrm>
            <a:off x="256573" y="777593"/>
            <a:ext cx="2379027" cy="27230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F290A0-7B79-495D-95C0-BE1E6551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4" t="42178" r="6876" b="15155"/>
          <a:stretch/>
        </p:blipFill>
        <p:spPr>
          <a:xfrm>
            <a:off x="256573" y="3544453"/>
            <a:ext cx="7753571" cy="3177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9B4F77-D2C7-40D7-926B-D793B35A1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00" t="33177" r="44500" b="45611"/>
          <a:stretch/>
        </p:blipFill>
        <p:spPr>
          <a:xfrm>
            <a:off x="3192669" y="1228072"/>
            <a:ext cx="5446898" cy="1820865"/>
          </a:xfrm>
          <a:prstGeom prst="rect">
            <a:avLst/>
          </a:prstGeom>
          <a:ln w="57150">
            <a:solidFill>
              <a:srgbClr val="FF66FF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3A33D5-1EC6-404B-BB12-54055E438A89}"/>
              </a:ext>
            </a:extLst>
          </p:cNvPr>
          <p:cNvSpPr txBox="1"/>
          <p:nvPr/>
        </p:nvSpPr>
        <p:spPr>
          <a:xfrm>
            <a:off x="713232" y="188366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84F9D8-7C62-44AC-9B99-4CAADF80071B}"/>
              </a:ext>
            </a:extLst>
          </p:cNvPr>
          <p:cNvSpPr txBox="1"/>
          <p:nvPr/>
        </p:nvSpPr>
        <p:spPr>
          <a:xfrm>
            <a:off x="1688592" y="267960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28%</a:t>
            </a:r>
          </a:p>
        </p:txBody>
      </p:sp>
    </p:spTree>
    <p:extLst>
      <p:ext uri="{BB962C8B-B14F-4D97-AF65-F5344CB8AC3E}">
        <p14:creationId xmlns:p14="http://schemas.microsoft.com/office/powerpoint/2010/main" val="845086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</TotalTime>
  <Words>561</Words>
  <Application>Microsoft Office PowerPoint</Application>
  <PresentationFormat>On-screen Show (4:3)</PresentationFormat>
  <Paragraphs>119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CE7454 Object Detection of Ship Images using Deep learning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Ong</dc:creator>
  <cp:lastModifiedBy>Kevin Ong</cp:lastModifiedBy>
  <cp:revision>50</cp:revision>
  <dcterms:created xsi:type="dcterms:W3CDTF">2018-11-13T12:19:32Z</dcterms:created>
  <dcterms:modified xsi:type="dcterms:W3CDTF">2018-11-14T13:21:41Z</dcterms:modified>
</cp:coreProperties>
</file>